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D2926-8A51-4DEC-BA3E-23F59441C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BD96C9-D6FA-47C8-AA05-CDF6722E9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4A4F47-2172-411C-BE73-FF4F5D337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6186-78E0-42F9-A85C-DD2DCE469F22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E0B62C-9ADF-40BE-AFBD-493658047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796A64-19C2-4973-B9D3-A374D7D60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6145-F9D7-410C-BD29-FFE16A01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9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1A4F1-0A73-42EE-869B-387BDD9B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887D9B-C932-4976-9B43-5D3058322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5AD89D-9899-4BEA-9DA2-9EACDED60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6186-78E0-42F9-A85C-DD2DCE469F22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B5FF93-3B75-41F1-9C55-1024B46C9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7D1346-16A8-41DC-B1BA-04FC30FE8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6145-F9D7-410C-BD29-FFE16A01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32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702C52-A4C8-4677-AABA-638808F06D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757ED5-00D2-418C-AB01-433C7BDDEF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4D5F9-33E8-43F4-8B82-31125D1C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6186-78E0-42F9-A85C-DD2DCE469F22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D23DA4-162D-4B09-B3D1-63C096461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B1DE5E-EA23-4F47-AFF3-24912D3A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6145-F9D7-410C-BD29-FFE16A01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37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4F630C-487D-4F80-909F-2632E82ED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8544BC-ACB4-4C12-9966-24C4F11E6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24D201-876A-4076-9410-8E10DD376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6186-78E0-42F9-A85C-DD2DCE469F22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1FF35A-2234-46E2-B462-D550B09D7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34A34E-CE9B-4D3D-8B39-0AAAF0420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6145-F9D7-410C-BD29-FFE16A01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24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7AB2E4-8574-4EA7-A262-99D98ABCC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38E23D-835F-435C-A4C6-B89C58F47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70165C-D3A0-4ACB-BDF4-D37FD55B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6186-78E0-42F9-A85C-DD2DCE469F22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56E665-ECAB-4435-A517-472F1BEFD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2F777D-A620-4030-B5AD-40B2CC04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6145-F9D7-410C-BD29-FFE16A01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06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880CE-D975-4152-8C63-CF403A80C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DFA4E9-C23D-4F11-9815-843AD33229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451365-DA59-46B4-81BC-C72DED15F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7032F1-93AB-4A8B-B836-BFD277B3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6186-78E0-42F9-A85C-DD2DCE469F22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D9339E-ABB3-411C-AA6C-82E383FD0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257856-B2D1-4ED6-BE9F-35E10F5DB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6145-F9D7-410C-BD29-FFE16A01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8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B9A2D-D348-42CE-9B83-3D9A43E4D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76E4AE-98E4-4E37-B3D2-923972CB3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2F75FB-8C9C-4355-9EDB-5861390AC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BC9047-8C93-4D5D-927B-F9734AD8D2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E3CB543-07F5-414F-9745-478DA54453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15B8F8-4D4F-46D3-A97B-2822BD56C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6186-78E0-42F9-A85C-DD2DCE469F22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56FF558-16FA-4552-84A5-B1321912B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86EA601-DC52-43DB-9C41-FFE9035FE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6145-F9D7-410C-BD29-FFE16A01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52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48E25-8918-4D2E-B793-641C380C9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960D3BF-64C4-479B-8309-CEA4D2A23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6186-78E0-42F9-A85C-DD2DCE469F22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5CE3A47-7461-4549-B4D7-044A32BEA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49C633-E4BF-47E2-B5E0-C3E268776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6145-F9D7-410C-BD29-FFE16A01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88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D6D3403-117F-4AB7-9D7F-715562174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6186-78E0-42F9-A85C-DD2DCE469F22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B05B0E-C0B5-4752-A4E2-964C9D6AB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83EE5D-0E13-4AED-8D57-D2133CAC5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6145-F9D7-410C-BD29-FFE16A01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03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085D1B-CFF4-4D6C-AE38-35985067F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E602E0-4CEF-44F9-B0FC-F6403BD79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ED8CD2-F7C2-4AF2-8365-DCDE00B00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298908-015E-4F82-B2A2-64F89BE3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6186-78E0-42F9-A85C-DD2DCE469F22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056069-FDB9-411D-BECE-2818FB7E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0B77DC-DAFA-4E90-AD89-C1C3750C5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6145-F9D7-410C-BD29-FFE16A01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14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2DBF8-5019-4A76-96F0-EE26CD86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64846FC-0056-4065-9C48-F29300F45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8297EC-EBF3-4297-839E-463C47163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A4C90D-E05F-445F-8039-955A5A37A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6186-78E0-42F9-A85C-DD2DCE469F22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D86745-EF88-4190-B303-2CB204CCB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9472A4-372A-4E26-965D-281D3C8F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6145-F9D7-410C-BD29-FFE16A01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91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A6214-4175-4D28-93A5-DB66584C7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63A506-C194-4D27-9B45-318153DAD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AF81A5-95CB-4E36-8891-E0E16711E1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36186-78E0-42F9-A85C-DD2DCE469F22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C4F0BB-98F1-402C-AC7D-71988FC61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F27B2F-F53E-4AFA-A99C-307BE164F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6145-F9D7-410C-BD29-FFE16A01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61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2">
            <a:extLst>
              <a:ext uri="{FF2B5EF4-FFF2-40B4-BE49-F238E27FC236}">
                <a16:creationId xmlns:a16="http://schemas.microsoft.com/office/drawing/2014/main" id="{F6040E15-5A29-427B-A03A-6BA51F47BDD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12344"/>
            <a:ext cx="12191999" cy="5642608"/>
          </a:xfrm>
          <a:prstGeom prst="rect">
            <a:avLst/>
          </a:prstGeom>
        </p:spPr>
      </p:pic>
      <p:sp>
        <p:nvSpPr>
          <p:cNvPr id="2" name="Круг: прозрачная заливка 1">
            <a:extLst>
              <a:ext uri="{FF2B5EF4-FFF2-40B4-BE49-F238E27FC236}">
                <a16:creationId xmlns:a16="http://schemas.microsoft.com/office/drawing/2014/main" id="{F4F7FCF7-ED8E-4DCE-AA8F-56428F99B502}"/>
              </a:ext>
            </a:extLst>
          </p:cNvPr>
          <p:cNvSpPr/>
          <p:nvPr/>
        </p:nvSpPr>
        <p:spPr>
          <a:xfrm>
            <a:off x="5180918" y="3485945"/>
            <a:ext cx="2596931" cy="2575742"/>
          </a:xfrm>
          <a:prstGeom prst="donut">
            <a:avLst>
              <a:gd name="adj" fmla="val 1691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A881BD-53D5-46FD-89EF-FE7A22600A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52400"/>
            <a:ext cx="2741486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D0F51E-F975-4A48-8492-4C3C1F1DE12A}"/>
              </a:ext>
            </a:extLst>
          </p:cNvPr>
          <p:cNvSpPr txBox="1"/>
          <p:nvPr/>
        </p:nvSpPr>
        <p:spPr>
          <a:xfrm>
            <a:off x="8495443" y="4267200"/>
            <a:ext cx="40386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spc="-5" dirty="0">
                <a:solidFill>
                  <a:srgbClr val="EC5439"/>
                </a:solidFill>
                <a:latin typeface="Calibri"/>
                <a:cs typeface="Calibri"/>
              </a:rPr>
              <a:t>Пономарев</a:t>
            </a:r>
            <a:br>
              <a:rPr lang="ru-RU" sz="1600" b="1" spc="-5" dirty="0">
                <a:solidFill>
                  <a:srgbClr val="EC5439"/>
                </a:solidFill>
                <a:latin typeface="Calibri"/>
                <a:cs typeface="Calibri"/>
              </a:rPr>
            </a:br>
            <a:r>
              <a:rPr lang="ru-RU" sz="1600" b="1" spc="-5" dirty="0">
                <a:solidFill>
                  <a:srgbClr val="EC5439"/>
                </a:solidFill>
                <a:latin typeface="Calibri"/>
                <a:cs typeface="Calibri"/>
              </a:rPr>
              <a:t>Денис Евгеньевич</a:t>
            </a:r>
            <a:br>
              <a:rPr lang="ru-RU" dirty="0"/>
            </a:br>
            <a:r>
              <a:rPr lang="ru-RU" sz="1200" b="1" spc="-5" dirty="0">
                <a:solidFill>
                  <a:srgbClr val="15395E"/>
                </a:solidFill>
                <a:latin typeface="Calibri"/>
                <a:cs typeface="Calibri"/>
              </a:rPr>
              <a:t>Руководитель Центра поддержки экспорта</a:t>
            </a:r>
            <a:br>
              <a:rPr lang="ru-RU" sz="1200" b="1" spc="-5" dirty="0">
                <a:solidFill>
                  <a:srgbClr val="15395E"/>
                </a:solidFill>
                <a:latin typeface="Calibri"/>
                <a:cs typeface="Calibri"/>
              </a:rPr>
            </a:br>
            <a:r>
              <a:rPr lang="ru-RU" sz="1200" b="1" spc="-5" dirty="0">
                <a:solidFill>
                  <a:srgbClr val="15395E"/>
                </a:solidFill>
                <a:latin typeface="Calibri"/>
                <a:cs typeface="Calibri"/>
              </a:rPr>
              <a:t> Фонда «Мой бизнес»</a:t>
            </a:r>
          </a:p>
        </p:txBody>
      </p:sp>
      <p:pic>
        <p:nvPicPr>
          <p:cNvPr id="10" name="object 6">
            <a:extLst>
              <a:ext uri="{FF2B5EF4-FFF2-40B4-BE49-F238E27FC236}">
                <a16:creationId xmlns:a16="http://schemas.microsoft.com/office/drawing/2014/main" id="{52A3769B-5E97-413C-BEE4-C1C5C7DE0F5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00" y="228600"/>
            <a:ext cx="1429511" cy="560831"/>
          </a:xfrm>
          <a:prstGeom prst="rect">
            <a:avLst/>
          </a:prstGeom>
        </p:spPr>
      </p:pic>
      <p:pic>
        <p:nvPicPr>
          <p:cNvPr id="11" name="object 3">
            <a:extLst>
              <a:ext uri="{FF2B5EF4-FFF2-40B4-BE49-F238E27FC236}">
                <a16:creationId xmlns:a16="http://schemas.microsoft.com/office/drawing/2014/main" id="{992197B7-0C34-43CE-967E-80A815BDCBB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8800" y="159640"/>
            <a:ext cx="1403603" cy="5608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257496-7159-44C9-BBCA-E1A9C0A103D9}"/>
              </a:ext>
            </a:extLst>
          </p:cNvPr>
          <p:cNvSpPr txBox="1"/>
          <p:nvPr/>
        </p:nvSpPr>
        <p:spPr>
          <a:xfrm>
            <a:off x="976207" y="1245463"/>
            <a:ext cx="59723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spc="-10" dirty="0">
                <a:solidFill>
                  <a:srgbClr val="15395E"/>
                </a:solidFill>
                <a:latin typeface="Calibri"/>
                <a:cs typeface="Calibri"/>
              </a:rPr>
              <a:t>Получите бесплатные меры государственной поддержки: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93845B-4055-4ACE-8604-957F27190C45}"/>
              </a:ext>
            </a:extLst>
          </p:cNvPr>
          <p:cNvSpPr txBox="1"/>
          <p:nvPr/>
        </p:nvSpPr>
        <p:spPr>
          <a:xfrm>
            <a:off x="1025004" y="1780416"/>
            <a:ext cx="27414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400" b="1" spc="-5" dirty="0">
                <a:solidFill>
                  <a:srgbClr val="3779BA"/>
                </a:solidFill>
                <a:latin typeface="Calibri"/>
                <a:cs typeface="Calibri"/>
              </a:rPr>
              <a:t>Сопровождение экспортного</a:t>
            </a:r>
            <a:br>
              <a:rPr lang="ru-RU" sz="1400" b="1" spc="-5" dirty="0">
                <a:solidFill>
                  <a:srgbClr val="3779BA"/>
                </a:solidFill>
                <a:latin typeface="Calibri"/>
                <a:cs typeface="Calibri"/>
              </a:rPr>
            </a:br>
            <a:r>
              <a:rPr lang="ru-RU" sz="1400" b="1" spc="-5" dirty="0">
                <a:solidFill>
                  <a:srgbClr val="3779BA"/>
                </a:solidFill>
                <a:latin typeface="Calibri"/>
                <a:cs typeface="Calibri"/>
              </a:rPr>
              <a:t> контракта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DA36C-D52F-4A64-8B44-0E6A6E43F2AD}"/>
              </a:ext>
            </a:extLst>
          </p:cNvPr>
          <p:cNvSpPr txBox="1"/>
          <p:nvPr/>
        </p:nvSpPr>
        <p:spPr>
          <a:xfrm>
            <a:off x="1067979" y="2471598"/>
            <a:ext cx="27414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spc="-5" dirty="0">
                <a:solidFill>
                  <a:srgbClr val="3779BA"/>
                </a:solidFill>
                <a:latin typeface="Calibri"/>
                <a:cs typeface="Calibri"/>
              </a:rPr>
              <a:t>Поиск и подбор </a:t>
            </a:r>
            <a:br>
              <a:rPr lang="ru-RU" sz="1400" b="1" spc="-5" dirty="0">
                <a:solidFill>
                  <a:srgbClr val="3779BA"/>
                </a:solidFill>
                <a:latin typeface="Calibri"/>
                <a:cs typeface="Calibri"/>
              </a:rPr>
            </a:br>
            <a:r>
              <a:rPr lang="ru-RU" sz="1400" b="1" spc="-5" dirty="0">
                <a:solidFill>
                  <a:srgbClr val="3779BA"/>
                </a:solidFill>
                <a:latin typeface="Calibri"/>
                <a:cs typeface="Calibri"/>
              </a:rPr>
              <a:t>иностранного покупателя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741B10-8EF7-4921-A900-CBDA4748B5E1}"/>
              </a:ext>
            </a:extLst>
          </p:cNvPr>
          <p:cNvSpPr txBox="1"/>
          <p:nvPr/>
        </p:nvSpPr>
        <p:spPr>
          <a:xfrm>
            <a:off x="1067979" y="3232302"/>
            <a:ext cx="24940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spc="-5" dirty="0">
                <a:solidFill>
                  <a:srgbClr val="3779BA"/>
                </a:solidFill>
                <a:latin typeface="Calibri"/>
                <a:cs typeface="Calibri"/>
              </a:rPr>
              <a:t>Участие в международных</a:t>
            </a:r>
            <a:br>
              <a:rPr lang="ru-RU" sz="1400" b="1" spc="-5" dirty="0">
                <a:solidFill>
                  <a:srgbClr val="3779BA"/>
                </a:solidFill>
                <a:latin typeface="Calibri"/>
                <a:cs typeface="Calibri"/>
              </a:rPr>
            </a:br>
            <a:r>
              <a:rPr lang="ru-RU" sz="1400" b="1" spc="-5" dirty="0">
                <a:solidFill>
                  <a:srgbClr val="3779BA"/>
                </a:solidFill>
                <a:latin typeface="Calibri"/>
                <a:cs typeface="Calibri"/>
              </a:rPr>
              <a:t>выставках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00824C-D884-4507-BC1C-A397D07F9F5D}"/>
              </a:ext>
            </a:extLst>
          </p:cNvPr>
          <p:cNvSpPr txBox="1"/>
          <p:nvPr/>
        </p:nvSpPr>
        <p:spPr>
          <a:xfrm>
            <a:off x="4810658" y="1918914"/>
            <a:ext cx="2362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spc="-5" dirty="0">
                <a:solidFill>
                  <a:srgbClr val="3779BA"/>
                </a:solidFill>
                <a:latin typeface="Calibri"/>
                <a:cs typeface="Calibri"/>
              </a:rPr>
              <a:t>Участие в бизнес миссиях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FE0A60-3F45-40E0-B529-B114487320E5}"/>
              </a:ext>
            </a:extLst>
          </p:cNvPr>
          <p:cNvSpPr txBox="1"/>
          <p:nvPr/>
        </p:nvSpPr>
        <p:spPr>
          <a:xfrm>
            <a:off x="4770123" y="2471598"/>
            <a:ext cx="2971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spc="-5" dirty="0">
                <a:solidFill>
                  <a:srgbClr val="3779BA"/>
                </a:solidFill>
                <a:latin typeface="Calibri"/>
                <a:cs typeface="Calibri"/>
              </a:rPr>
              <a:t>Размещение на международных</a:t>
            </a:r>
            <a:br>
              <a:rPr lang="ru-RU" sz="1400" b="1" spc="-5" dirty="0">
                <a:solidFill>
                  <a:srgbClr val="3779BA"/>
                </a:solidFill>
                <a:latin typeface="Calibri"/>
                <a:cs typeface="Calibri"/>
              </a:rPr>
            </a:br>
            <a:r>
              <a:rPr lang="ru-RU" sz="1400" b="1" spc="-5" dirty="0">
                <a:solidFill>
                  <a:srgbClr val="3779BA"/>
                </a:solidFill>
                <a:latin typeface="Calibri"/>
                <a:cs typeface="Calibri"/>
              </a:rPr>
              <a:t>маркетплейсах</a:t>
            </a:r>
          </a:p>
        </p:txBody>
      </p:sp>
      <p:pic>
        <p:nvPicPr>
          <p:cNvPr id="22" name="Рисунок 21" descr="Северная Америка">
            <a:extLst>
              <a:ext uri="{FF2B5EF4-FFF2-40B4-BE49-F238E27FC236}">
                <a16:creationId xmlns:a16="http://schemas.microsoft.com/office/drawing/2014/main" id="{1024D1DB-9AD8-46D5-B067-05FA20AA27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1355" y="1749908"/>
            <a:ext cx="685800" cy="685800"/>
          </a:xfrm>
          <a:prstGeom prst="rect">
            <a:avLst/>
          </a:prstGeom>
        </p:spPr>
      </p:pic>
      <p:pic>
        <p:nvPicPr>
          <p:cNvPr id="132" name="Рисунок 131" descr="Целевая аудитория">
            <a:extLst>
              <a:ext uri="{FF2B5EF4-FFF2-40B4-BE49-F238E27FC236}">
                <a16:creationId xmlns:a16="http://schemas.microsoft.com/office/drawing/2014/main" id="{E75412B0-9708-4858-AA25-3E7B54B428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7242" y="2459633"/>
            <a:ext cx="548640" cy="548640"/>
          </a:xfrm>
          <a:prstGeom prst="rect">
            <a:avLst/>
          </a:prstGeom>
        </p:spPr>
      </p:pic>
      <p:pic>
        <p:nvPicPr>
          <p:cNvPr id="134" name="Рисунок 133" descr="Подключения">
            <a:extLst>
              <a:ext uri="{FF2B5EF4-FFF2-40B4-BE49-F238E27FC236}">
                <a16:creationId xmlns:a16="http://schemas.microsoft.com/office/drawing/2014/main" id="{E150DF8A-B12B-4E48-901D-B4B59F8B76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6968" y="3189318"/>
            <a:ext cx="609188" cy="609188"/>
          </a:xfrm>
          <a:prstGeom prst="rect">
            <a:avLst/>
          </a:prstGeom>
        </p:spPr>
      </p:pic>
      <p:pic>
        <p:nvPicPr>
          <p:cNvPr id="136" name="Рисунок 135" descr="Рукопожатие">
            <a:extLst>
              <a:ext uri="{FF2B5EF4-FFF2-40B4-BE49-F238E27FC236}">
                <a16:creationId xmlns:a16="http://schemas.microsoft.com/office/drawing/2014/main" id="{325B0FBB-7711-492C-9A69-9D56AAB097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73305" y="1804534"/>
            <a:ext cx="553996" cy="584775"/>
          </a:xfrm>
          <a:prstGeom prst="rect">
            <a:avLst/>
          </a:prstGeom>
        </p:spPr>
      </p:pic>
      <p:pic>
        <p:nvPicPr>
          <p:cNvPr id="138" name="Рисунок 137" descr="Земной шар с очертаниями Азии">
            <a:extLst>
              <a:ext uri="{FF2B5EF4-FFF2-40B4-BE49-F238E27FC236}">
                <a16:creationId xmlns:a16="http://schemas.microsoft.com/office/drawing/2014/main" id="{A872A26C-FB25-4537-8532-A9800D9B42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88693" y="2471598"/>
            <a:ext cx="523220" cy="523220"/>
          </a:xfrm>
          <a:prstGeom prst="rect">
            <a:avLst/>
          </a:prstGeom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242F9B5A-FB88-4F45-9C89-AFAAE4FDAA27}"/>
              </a:ext>
            </a:extLst>
          </p:cNvPr>
          <p:cNvSpPr txBox="1"/>
          <p:nvPr/>
        </p:nvSpPr>
        <p:spPr>
          <a:xfrm>
            <a:off x="8774335" y="5252085"/>
            <a:ext cx="3480816" cy="1072088"/>
          </a:xfrm>
          <a:prstGeom prst="rect">
            <a:avLst/>
          </a:prstGeom>
          <a:noFill/>
          <a:effectLst>
            <a:outerShdw blurRad="762000" dist="50800" dir="12720000" sx="74000" sy="74000" algn="ctr" rotWithShape="0">
              <a:schemeClr val="tx2">
                <a:lumMod val="20000"/>
                <a:lumOff val="80000"/>
                <a:alpha val="53000"/>
              </a:schemeClr>
            </a:outerShdw>
          </a:effectLst>
        </p:spPr>
        <p:txBody>
          <a:bodyPr wrap="square">
            <a:spAutoFit/>
          </a:bodyPr>
          <a:lstStyle/>
          <a:p>
            <a:pPr marL="18415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spc="-5" dirty="0">
                <a:solidFill>
                  <a:srgbClr val="EC5439"/>
                </a:solidFill>
                <a:latin typeface="Calibri"/>
                <a:cs typeface="Calibri"/>
              </a:rPr>
              <a:t>Контактные данные</a:t>
            </a:r>
            <a:r>
              <a:rPr lang="ru-RU" sz="1400" b="1" spc="-10" dirty="0">
                <a:solidFill>
                  <a:srgbClr val="EC5439"/>
                </a:solidFill>
                <a:latin typeface="Calibri"/>
                <a:cs typeface="Calibri"/>
              </a:rPr>
              <a:t>:</a:t>
            </a:r>
            <a:endParaRPr lang="ru-RU" sz="1400" b="1" dirty="0">
              <a:solidFill>
                <a:srgbClr val="EC5439"/>
              </a:solidFill>
              <a:latin typeface="Calibri"/>
              <a:cs typeface="Calibri"/>
            </a:endParaRPr>
          </a:p>
          <a:p>
            <a:pPr marL="18415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>
                <a:solidFill>
                  <a:srgbClr val="15395E"/>
                </a:solidFill>
                <a:latin typeface="Calibri"/>
                <a:cs typeface="Calibri"/>
              </a:rPr>
              <a:t>г. Иркутск, ул. Рабочая, 2А, </a:t>
            </a:r>
            <a:r>
              <a:rPr lang="ru-RU" sz="1200" b="1" spc="-5" dirty="0" err="1">
                <a:solidFill>
                  <a:srgbClr val="15395E"/>
                </a:solidFill>
                <a:latin typeface="Calibri"/>
                <a:cs typeface="Calibri"/>
              </a:rPr>
              <a:t>каб</a:t>
            </a:r>
            <a:r>
              <a:rPr lang="en-US" sz="1200" b="1" spc="-5" dirty="0">
                <a:solidFill>
                  <a:srgbClr val="15395E"/>
                </a:solidFill>
                <a:latin typeface="Calibri"/>
                <a:cs typeface="Calibri"/>
              </a:rPr>
              <a:t>.</a:t>
            </a:r>
            <a:r>
              <a:rPr lang="ru-RU" sz="1200" b="1" spc="-5" dirty="0">
                <a:solidFill>
                  <a:srgbClr val="15395E"/>
                </a:solidFill>
                <a:latin typeface="Calibri"/>
                <a:cs typeface="Calibri"/>
              </a:rPr>
              <a:t> 130  </a:t>
            </a:r>
            <a:br>
              <a:rPr lang="ru-RU" sz="1200" b="1" spc="-5" dirty="0">
                <a:solidFill>
                  <a:srgbClr val="15395E"/>
                </a:solidFill>
                <a:latin typeface="Calibri"/>
                <a:cs typeface="Calibri"/>
              </a:rPr>
            </a:br>
            <a:r>
              <a:rPr lang="ru-RU" sz="1200" b="1" spc="-5" dirty="0">
                <a:solidFill>
                  <a:srgbClr val="15395E"/>
                </a:solidFill>
                <a:latin typeface="Calibri"/>
                <a:cs typeface="Calibri"/>
              </a:rPr>
              <a:t>Тел. (3952) 202-102</a:t>
            </a:r>
            <a:r>
              <a:rPr lang="en-US" sz="1200" b="1" spc="-5" dirty="0">
                <a:solidFill>
                  <a:srgbClr val="15395E"/>
                </a:solidFill>
                <a:latin typeface="Calibri"/>
                <a:cs typeface="Calibri"/>
              </a:rPr>
              <a:t> </a:t>
            </a:r>
            <a:r>
              <a:rPr lang="ru-RU" sz="1200" b="1" spc="-5" dirty="0">
                <a:solidFill>
                  <a:srgbClr val="15395E"/>
                </a:solidFill>
                <a:latin typeface="Calibri"/>
                <a:cs typeface="Calibri"/>
              </a:rPr>
              <a:t>(доб.211)</a:t>
            </a:r>
            <a:br>
              <a:rPr lang="ru-RU" sz="1200" b="1" spc="-5" dirty="0">
                <a:solidFill>
                  <a:srgbClr val="15395E"/>
                </a:solidFill>
                <a:latin typeface="Calibri"/>
                <a:cs typeface="Calibri"/>
              </a:rPr>
            </a:br>
            <a:r>
              <a:rPr lang="en-US" sz="1200" b="1" spc="-5" dirty="0">
                <a:solidFill>
                  <a:srgbClr val="15395E"/>
                </a:solidFill>
                <a:latin typeface="Calibri"/>
                <a:cs typeface="Calibri"/>
              </a:rPr>
              <a:t>ponomarev@fondirk.ru</a:t>
            </a:r>
            <a:endParaRPr lang="ru-RU" sz="1200" b="1" spc="-5" dirty="0">
              <a:solidFill>
                <a:srgbClr val="15395E"/>
              </a:solidFill>
              <a:latin typeface="Calibri"/>
              <a:cs typeface="Calibri"/>
            </a:endParaRPr>
          </a:p>
          <a:p>
            <a:pPr marL="18415" algn="ctr">
              <a:lnSpc>
                <a:spcPct val="100000"/>
              </a:lnSpc>
              <a:spcBef>
                <a:spcPts val="100"/>
              </a:spcBef>
            </a:pPr>
            <a:r>
              <a:rPr lang="en-US" sz="1200" b="1" spc="-5" dirty="0">
                <a:solidFill>
                  <a:srgbClr val="15395E"/>
                </a:solidFill>
                <a:latin typeface="Calibri"/>
                <a:cs typeface="Calibri"/>
              </a:rPr>
              <a:t>export38.com</a:t>
            </a:r>
            <a:endParaRPr lang="ru-RU" sz="1200" b="1" spc="-5" dirty="0">
              <a:solidFill>
                <a:srgbClr val="15395E"/>
              </a:solidFill>
              <a:latin typeface="Calibri"/>
              <a:cs typeface="Calibri"/>
            </a:endParaRPr>
          </a:p>
        </p:txBody>
      </p:sp>
      <p:cxnSp>
        <p:nvCxnSpPr>
          <p:cNvPr id="142" name="Прямая соединительная линия 141">
            <a:extLst>
              <a:ext uri="{FF2B5EF4-FFF2-40B4-BE49-F238E27FC236}">
                <a16:creationId xmlns:a16="http://schemas.microsoft.com/office/drawing/2014/main" id="{220BB641-99CD-4AC6-9B70-9F060B999172}"/>
              </a:ext>
            </a:extLst>
          </p:cNvPr>
          <p:cNvCxnSpPr/>
          <p:nvPr/>
        </p:nvCxnSpPr>
        <p:spPr>
          <a:xfrm>
            <a:off x="9067800" y="5252085"/>
            <a:ext cx="2817686" cy="0"/>
          </a:xfrm>
          <a:prstGeom prst="line">
            <a:avLst/>
          </a:prstGeom>
          <a:ln>
            <a:solidFill>
              <a:srgbClr val="1539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4D129533-ED85-4183-A173-DA95F31929AB}"/>
              </a:ext>
            </a:extLst>
          </p:cNvPr>
          <p:cNvSpPr txBox="1"/>
          <p:nvPr/>
        </p:nvSpPr>
        <p:spPr>
          <a:xfrm>
            <a:off x="380770" y="4221367"/>
            <a:ext cx="24940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spc="-10" dirty="0">
                <a:solidFill>
                  <a:srgbClr val="15395E"/>
                </a:solidFill>
                <a:latin typeface="Calibri"/>
                <a:cs typeface="Calibri"/>
              </a:rPr>
              <a:t>А так же на условиях </a:t>
            </a:r>
            <a:br>
              <a:rPr lang="ru-RU" b="1" spc="-10" dirty="0">
                <a:solidFill>
                  <a:srgbClr val="15395E"/>
                </a:solidFill>
                <a:latin typeface="Calibri"/>
                <a:cs typeface="Calibri"/>
              </a:rPr>
            </a:br>
            <a:r>
              <a:rPr lang="ru-RU" b="1" spc="-10" dirty="0">
                <a:solidFill>
                  <a:srgbClr val="15395E"/>
                </a:solidFill>
                <a:latin typeface="Calibri"/>
                <a:cs typeface="Calibri"/>
              </a:rPr>
              <a:t>софинансирования</a:t>
            </a:r>
            <a:r>
              <a:rPr lang="ru-RU" sz="1800" b="1" spc="-10" dirty="0">
                <a:solidFill>
                  <a:srgbClr val="15395E"/>
                </a:solidFill>
                <a:latin typeface="Calibri"/>
                <a:cs typeface="Calibri"/>
              </a:rPr>
              <a:t>:</a:t>
            </a:r>
            <a:endParaRPr lang="ru-RU" dirty="0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88E170E6-62AC-4519-AFE6-6DB09C8A902A}"/>
              </a:ext>
            </a:extLst>
          </p:cNvPr>
          <p:cNvSpPr txBox="1"/>
          <p:nvPr/>
        </p:nvSpPr>
        <p:spPr>
          <a:xfrm>
            <a:off x="1086267" y="5186772"/>
            <a:ext cx="16379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spc="-5" dirty="0">
                <a:solidFill>
                  <a:srgbClr val="3779BA"/>
                </a:solidFill>
                <a:latin typeface="Calibri"/>
                <a:cs typeface="Calibri"/>
              </a:rPr>
              <a:t>Сертификация </a:t>
            </a:r>
            <a:endParaRPr lang="ru-RU" sz="1600" dirty="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0AD1C8A9-EE6D-4B03-8E1F-7330C5899B5B}"/>
              </a:ext>
            </a:extLst>
          </p:cNvPr>
          <p:cNvSpPr txBox="1"/>
          <p:nvPr/>
        </p:nvSpPr>
        <p:spPr>
          <a:xfrm>
            <a:off x="1087075" y="5919531"/>
            <a:ext cx="28870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spc="-5" dirty="0">
                <a:solidFill>
                  <a:srgbClr val="3779BA"/>
                </a:solidFill>
                <a:latin typeface="Calibri"/>
                <a:cs typeface="Calibri"/>
              </a:rPr>
              <a:t>Маркетинговые исследования </a:t>
            </a:r>
            <a:endParaRPr lang="ru-RU" sz="1600" dirty="0"/>
          </a:p>
        </p:txBody>
      </p:sp>
      <p:pic>
        <p:nvPicPr>
          <p:cNvPr id="149" name="Рисунок 148" descr="Контрольный список">
            <a:extLst>
              <a:ext uri="{FF2B5EF4-FFF2-40B4-BE49-F238E27FC236}">
                <a16:creationId xmlns:a16="http://schemas.microsoft.com/office/drawing/2014/main" id="{4F04D50E-49DB-4CFB-840D-CA4BAD6F81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2645" y="5094439"/>
            <a:ext cx="523220" cy="523220"/>
          </a:xfrm>
          <a:prstGeom prst="rect">
            <a:avLst/>
          </a:prstGeom>
        </p:spPr>
      </p:pic>
      <p:pic>
        <p:nvPicPr>
          <p:cNvPr id="151" name="Рисунок 150" descr="Презентация с линейчатой диаграммой">
            <a:extLst>
              <a:ext uri="{FF2B5EF4-FFF2-40B4-BE49-F238E27FC236}">
                <a16:creationId xmlns:a16="http://schemas.microsoft.com/office/drawing/2014/main" id="{A11AB61A-00E1-47AC-88F7-1DD5634DEAD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98989" y="5840191"/>
            <a:ext cx="548640" cy="548640"/>
          </a:xfrm>
          <a:prstGeom prst="rect">
            <a:avLst/>
          </a:prstGeom>
        </p:spPr>
      </p:pic>
      <p:sp>
        <p:nvSpPr>
          <p:cNvPr id="152" name="TextBox 151">
            <a:extLst>
              <a:ext uri="{FF2B5EF4-FFF2-40B4-BE49-F238E27FC236}">
                <a16:creationId xmlns:a16="http://schemas.microsoft.com/office/drawing/2014/main" id="{010DA6FB-147B-434D-BB78-37CE970CBE9E}"/>
              </a:ext>
            </a:extLst>
          </p:cNvPr>
          <p:cNvSpPr txBox="1"/>
          <p:nvPr/>
        </p:nvSpPr>
        <p:spPr>
          <a:xfrm>
            <a:off x="4863289" y="3577593"/>
            <a:ext cx="3492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spc="-10" dirty="0">
                <a:solidFill>
                  <a:srgbClr val="15395E"/>
                </a:solidFill>
                <a:latin typeface="Calibri"/>
                <a:cs typeface="Calibri"/>
              </a:rPr>
              <a:t>Образовательные программы:</a:t>
            </a:r>
          </a:p>
        </p:txBody>
      </p:sp>
      <p:pic>
        <p:nvPicPr>
          <p:cNvPr id="154" name="Рисунок 153" descr="Аудитория">
            <a:extLst>
              <a:ext uri="{FF2B5EF4-FFF2-40B4-BE49-F238E27FC236}">
                <a16:creationId xmlns:a16="http://schemas.microsoft.com/office/drawing/2014/main" id="{AAFCE007-CBB0-4572-A253-D0AC23C3F14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510426" y="4176441"/>
            <a:ext cx="523220" cy="523220"/>
          </a:xfrm>
          <a:prstGeom prst="rect">
            <a:avLst/>
          </a:prstGeom>
        </p:spPr>
      </p:pic>
      <p:sp>
        <p:nvSpPr>
          <p:cNvPr id="155" name="TextBox 154">
            <a:extLst>
              <a:ext uri="{FF2B5EF4-FFF2-40B4-BE49-F238E27FC236}">
                <a16:creationId xmlns:a16="http://schemas.microsoft.com/office/drawing/2014/main" id="{4609C42B-6D7A-4282-B9B2-A75DCF753AD4}"/>
              </a:ext>
            </a:extLst>
          </p:cNvPr>
          <p:cNvSpPr txBox="1"/>
          <p:nvPr/>
        </p:nvSpPr>
        <p:spPr>
          <a:xfrm>
            <a:off x="5166258" y="4145664"/>
            <a:ext cx="34382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spc="-5" dirty="0">
                <a:solidFill>
                  <a:srgbClr val="3779BA"/>
                </a:solidFill>
                <a:latin typeface="Calibri"/>
                <a:cs typeface="Calibri"/>
              </a:rPr>
              <a:t>Программа экспортных семинаров </a:t>
            </a:r>
            <a:br>
              <a:rPr lang="ru-RU" sz="1600" b="1" spc="-5" dirty="0">
                <a:solidFill>
                  <a:srgbClr val="3779BA"/>
                </a:solidFill>
                <a:latin typeface="Calibri"/>
                <a:cs typeface="Calibri"/>
              </a:rPr>
            </a:br>
            <a:r>
              <a:rPr lang="ru-RU" sz="1600" b="1" spc="-5" dirty="0">
                <a:solidFill>
                  <a:srgbClr val="3779BA"/>
                </a:solidFill>
                <a:latin typeface="Calibri"/>
                <a:cs typeface="Calibri"/>
              </a:rPr>
              <a:t>«Школа экспорта РЭЦ» </a:t>
            </a:r>
            <a:endParaRPr lang="ru-RU" sz="1600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C21AC035-FB53-4E37-B93C-A04C78DDA9D1}"/>
              </a:ext>
            </a:extLst>
          </p:cNvPr>
          <p:cNvSpPr txBox="1"/>
          <p:nvPr/>
        </p:nvSpPr>
        <p:spPr>
          <a:xfrm>
            <a:off x="5175198" y="4902458"/>
            <a:ext cx="3093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spc="-5" dirty="0">
                <a:solidFill>
                  <a:srgbClr val="3779BA"/>
                </a:solidFill>
                <a:latin typeface="Calibri"/>
                <a:cs typeface="Calibri"/>
              </a:rPr>
              <a:t>Акселерационная программа</a:t>
            </a:r>
            <a:br>
              <a:rPr lang="ru-RU" sz="1600" b="1" spc="-5" dirty="0">
                <a:solidFill>
                  <a:srgbClr val="3779BA"/>
                </a:solidFill>
                <a:latin typeface="Calibri"/>
                <a:cs typeface="Calibri"/>
              </a:rPr>
            </a:br>
            <a:r>
              <a:rPr lang="ru-RU" sz="1600" b="1" spc="-5" dirty="0">
                <a:solidFill>
                  <a:srgbClr val="3779BA"/>
                </a:solidFill>
                <a:latin typeface="Calibri"/>
                <a:cs typeface="Calibri"/>
              </a:rPr>
              <a:t>«Экспортный форсаж»</a:t>
            </a:r>
            <a:endParaRPr lang="ru-RU" sz="1600" dirty="0"/>
          </a:p>
        </p:txBody>
      </p:sp>
      <p:pic>
        <p:nvPicPr>
          <p:cNvPr id="158" name="Рисунок 157" descr="Голова с шестеренками">
            <a:extLst>
              <a:ext uri="{FF2B5EF4-FFF2-40B4-BE49-F238E27FC236}">
                <a16:creationId xmlns:a16="http://schemas.microsoft.com/office/drawing/2014/main" id="{6599D773-50CE-4A04-90DB-3BE0FD9DFBD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554052" y="4940873"/>
            <a:ext cx="507944" cy="50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744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115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Аркадьевна Фартушная</dc:creator>
  <cp:lastModifiedBy>Валерия Аркадьевна Фартушная</cp:lastModifiedBy>
  <cp:revision>1</cp:revision>
  <dcterms:created xsi:type="dcterms:W3CDTF">2022-04-21T06:45:53Z</dcterms:created>
  <dcterms:modified xsi:type="dcterms:W3CDTF">2022-04-21T06:52:49Z</dcterms:modified>
</cp:coreProperties>
</file>